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9" autoAdjust="0"/>
  </p:normalViewPr>
  <p:slideViewPr>
    <p:cSldViewPr>
      <p:cViewPr>
        <p:scale>
          <a:sx n="70" d="100"/>
          <a:sy n="70" d="100"/>
        </p:scale>
        <p:origin x="-1164" y="-8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861DE-0973-4B54-A1B4-BCD35EFE273F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D29FA-A63C-4148-A9C3-09BC72B36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844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D29FA-A63C-4148-A9C3-09BC72B36D3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902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63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157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857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072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952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425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677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923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54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112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711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B1E88-00DD-4F1B-94DA-F92810BB308B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81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slide" Target="slide2.xml"/><Relationship Id="rId3" Type="http://schemas.openxmlformats.org/officeDocument/2006/relationships/slide" Target="slide3.xml"/><Relationship Id="rId7" Type="http://schemas.openxmlformats.org/officeDocument/2006/relationships/slide" Target="slide4.xml"/><Relationship Id="rId12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slide" Target="slide5.xml"/><Relationship Id="rId5" Type="http://schemas.openxmlformats.org/officeDocument/2006/relationships/slide" Target="slide7.xml"/><Relationship Id="rId15" Type="http://schemas.openxmlformats.org/officeDocument/2006/relationships/slide" Target="slide8.xml"/><Relationship Id="rId10" Type="http://schemas.openxmlformats.org/officeDocument/2006/relationships/image" Target="../media/image4.jpeg"/><Relationship Id="rId4" Type="http://schemas.openxmlformats.org/officeDocument/2006/relationships/image" Target="../media/image1.png"/><Relationship Id="rId9" Type="http://schemas.openxmlformats.org/officeDocument/2006/relationships/slide" Target="slide6.xml"/><Relationship Id="rId1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Celyn i CBAC\TIRWEDD\Screen shot 2014-04-03 at 09.51.33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6632"/>
            <a:ext cx="2367210" cy="264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Celyn i CBAC\TIRWEDD\Turio Graean.jpe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044" y="4646046"/>
            <a:ext cx="2656452" cy="213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E:\Celyn i CBAC\TIRWEDD\SwyddfaBost Ysgol TaiBrynHyfryd 9857.jpe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6633"/>
            <a:ext cx="2457827" cy="264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E:\Celyn i CBAC\TIRWEDD\Newid Byd.jpe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687" y="4646046"/>
            <a:ext cx="2771489" cy="213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E:\Celyn i CBAC\TIRWEDD\Ffordd i'r Pentref.jpe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1" y="4646046"/>
            <a:ext cx="3131839" cy="213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E:\Lluniau Tryweryn\Wedi'i cywasgu\Y Cwm.jp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4" y="7574"/>
            <a:ext cx="2882713" cy="264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3528" y="10575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latin typeface="Book Antiqua" panose="02040602050305030304" pitchFamily="18" charset="0"/>
              </a:rPr>
              <a:t>TIRWEDD</a:t>
            </a:r>
            <a:endParaRPr lang="en-GB" b="1" dirty="0">
              <a:latin typeface="Book Antiqua" panose="02040602050305030304" pitchFamily="18" charset="0"/>
            </a:endParaRPr>
          </a:p>
        </p:txBody>
      </p:sp>
      <p:sp>
        <p:nvSpPr>
          <p:cNvPr id="2" name="TextBox 1">
            <a:hlinkClick r:id="rId15" action="ppaction://hlinksldjump"/>
          </p:cNvPr>
          <p:cNvSpPr txBox="1"/>
          <p:nvPr/>
        </p:nvSpPr>
        <p:spPr>
          <a:xfrm>
            <a:off x="42811" y="2795028"/>
            <a:ext cx="8213483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73050" indent="-273050">
              <a:buFont typeface="Arial" panose="020B0604020202020204" pitchFamily="34" charset="0"/>
              <a:buChar char="•"/>
            </a:pPr>
            <a:r>
              <a:rPr lang="en-GB" sz="1400" dirty="0" err="1">
                <a:latin typeface="Book Antiqua" panose="02040602050305030304" pitchFamily="18" charset="0"/>
              </a:rPr>
              <a:t>Sut</a:t>
            </a:r>
            <a:r>
              <a:rPr lang="en-GB" sz="1400" dirty="0">
                <a:latin typeface="Book Antiqua" panose="02040602050305030304" pitchFamily="18" charset="0"/>
              </a:rPr>
              <a:t> </a:t>
            </a:r>
            <a:r>
              <a:rPr lang="en-GB" sz="1400" dirty="0" err="1">
                <a:latin typeface="Book Antiqua" panose="02040602050305030304" pitchFamily="18" charset="0"/>
              </a:rPr>
              <a:t>byddech</a:t>
            </a:r>
            <a:r>
              <a:rPr lang="en-GB" sz="1400" dirty="0">
                <a:latin typeface="Book Antiqua" panose="02040602050305030304" pitchFamily="18" charset="0"/>
              </a:rPr>
              <a:t> </a:t>
            </a:r>
            <a:r>
              <a:rPr lang="en-GB" sz="1400" dirty="0" err="1">
                <a:latin typeface="Book Antiqua" panose="02040602050305030304" pitchFamily="18" charset="0"/>
              </a:rPr>
              <a:t>chi’n</a:t>
            </a:r>
            <a:r>
              <a:rPr lang="en-GB" sz="1400" dirty="0">
                <a:latin typeface="Book Antiqua" panose="02040602050305030304" pitchFamily="18" charset="0"/>
              </a:rPr>
              <a:t> </a:t>
            </a:r>
            <a:r>
              <a:rPr lang="en-GB" sz="1400" dirty="0" err="1">
                <a:latin typeface="Book Antiqua" panose="02040602050305030304" pitchFamily="18" charset="0"/>
              </a:rPr>
              <a:t>disgrifio</a:t>
            </a:r>
            <a:r>
              <a:rPr lang="en-GB" sz="1400" dirty="0">
                <a:latin typeface="Book Antiqua" panose="02040602050305030304" pitchFamily="18" charset="0"/>
              </a:rPr>
              <a:t> </a:t>
            </a:r>
            <a:r>
              <a:rPr lang="en-GB" sz="1400" dirty="0" err="1">
                <a:latin typeface="Book Antiqua" panose="02040602050305030304" pitchFamily="18" charset="0"/>
              </a:rPr>
              <a:t>tirwedd</a:t>
            </a:r>
            <a:r>
              <a:rPr lang="en-GB" sz="1400" dirty="0">
                <a:latin typeface="Book Antiqua" panose="02040602050305030304" pitchFamily="18" charset="0"/>
              </a:rPr>
              <a:t> </a:t>
            </a:r>
            <a:r>
              <a:rPr lang="en-GB" sz="1400" dirty="0" err="1">
                <a:latin typeface="Book Antiqua" panose="02040602050305030304" pitchFamily="18" charset="0"/>
              </a:rPr>
              <a:t>Capel</a:t>
            </a:r>
            <a:r>
              <a:rPr lang="en-GB" sz="1400" dirty="0">
                <a:latin typeface="Book Antiqua" panose="02040602050305030304" pitchFamily="18" charset="0"/>
              </a:rPr>
              <a:t> </a:t>
            </a:r>
            <a:r>
              <a:rPr lang="en-GB" sz="1400" dirty="0" err="1">
                <a:latin typeface="Book Antiqua" panose="02040602050305030304" pitchFamily="18" charset="0"/>
              </a:rPr>
              <a:t>Celyn</a:t>
            </a:r>
            <a:r>
              <a:rPr lang="en-GB" sz="1400" dirty="0">
                <a:latin typeface="Book Antiqua" panose="02040602050305030304" pitchFamily="18" charset="0"/>
              </a:rPr>
              <a:t> </a:t>
            </a:r>
            <a:r>
              <a:rPr lang="en-GB" sz="1400" dirty="0" err="1">
                <a:latin typeface="Book Antiqua" panose="02040602050305030304" pitchFamily="18" charset="0"/>
              </a:rPr>
              <a:t>cyn</a:t>
            </a:r>
            <a:r>
              <a:rPr lang="en-GB" sz="1400" dirty="0">
                <a:latin typeface="Book Antiqua" panose="02040602050305030304" pitchFamily="18" charset="0"/>
              </a:rPr>
              <a:t> y </a:t>
            </a:r>
            <a:r>
              <a:rPr lang="en-GB" sz="1400" dirty="0" err="1">
                <a:latin typeface="Book Antiqua" panose="02040602050305030304" pitchFamily="18" charset="0"/>
              </a:rPr>
              <a:t>chwalu</a:t>
            </a:r>
            <a:r>
              <a:rPr lang="en-GB" sz="1400" dirty="0">
                <a:latin typeface="Book Antiqua" panose="02040602050305030304" pitchFamily="18" charset="0"/>
              </a:rPr>
              <a:t> (</a:t>
            </a:r>
            <a:r>
              <a:rPr lang="en-GB" sz="1400" dirty="0" err="1">
                <a:latin typeface="Book Antiqua" panose="02040602050305030304" pitchFamily="18" charset="0"/>
              </a:rPr>
              <a:t>uchod</a:t>
            </a:r>
            <a:r>
              <a:rPr lang="en-GB" sz="1400" dirty="0">
                <a:latin typeface="Book Antiqua" panose="02040602050305030304" pitchFamily="18" charset="0"/>
              </a:rPr>
              <a:t>) ac </a:t>
            </a:r>
            <a:r>
              <a:rPr lang="en-GB" sz="1400" dirty="0" err="1">
                <a:latin typeface="Book Antiqua" panose="02040602050305030304" pitchFamily="18" charset="0"/>
              </a:rPr>
              <a:t>yn</a:t>
            </a:r>
            <a:r>
              <a:rPr lang="en-GB" sz="1400" dirty="0">
                <a:latin typeface="Book Antiqua" panose="02040602050305030304" pitchFamily="18" charset="0"/>
              </a:rPr>
              <a:t> </a:t>
            </a:r>
            <a:r>
              <a:rPr lang="en-GB" sz="1400" dirty="0" err="1">
                <a:latin typeface="Book Antiqua" panose="02040602050305030304" pitchFamily="18" charset="0"/>
              </a:rPr>
              <a:t>ystod</a:t>
            </a:r>
            <a:r>
              <a:rPr lang="en-GB" sz="1400" dirty="0">
                <a:latin typeface="Book Antiqua" panose="02040602050305030304" pitchFamily="18" charset="0"/>
              </a:rPr>
              <a:t> y </a:t>
            </a:r>
            <a:r>
              <a:rPr lang="en-GB" sz="1400" dirty="0" err="1">
                <a:latin typeface="Book Antiqua" panose="02040602050305030304" pitchFamily="18" charset="0"/>
              </a:rPr>
              <a:t>chwalu</a:t>
            </a:r>
            <a:r>
              <a:rPr lang="en-GB" sz="1400" dirty="0">
                <a:latin typeface="Book Antiqua" panose="02040602050305030304" pitchFamily="18" charset="0"/>
              </a:rPr>
              <a:t> (</a:t>
            </a:r>
            <a:r>
              <a:rPr lang="en-GB" sz="1400" dirty="0" err="1">
                <a:latin typeface="Book Antiqua" panose="02040602050305030304" pitchFamily="18" charset="0"/>
              </a:rPr>
              <a:t>isod</a:t>
            </a:r>
            <a:r>
              <a:rPr lang="en-GB" sz="1400" dirty="0">
                <a:latin typeface="Book Antiqua" panose="02040602050305030304" pitchFamily="18" charset="0"/>
              </a:rPr>
              <a:t>)?</a:t>
            </a: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en-GB" sz="1400" dirty="0">
                <a:latin typeface="Book Antiqua" panose="02040602050305030304" pitchFamily="18" charset="0"/>
              </a:rPr>
              <a:t>Pa </a:t>
            </a:r>
            <a:r>
              <a:rPr lang="en-GB" sz="1400" dirty="0" err="1">
                <a:latin typeface="Book Antiqua" panose="02040602050305030304" pitchFamily="18" charset="0"/>
              </a:rPr>
              <a:t>dystiolaeth</a:t>
            </a:r>
            <a:r>
              <a:rPr lang="en-GB" sz="1400" dirty="0">
                <a:latin typeface="Book Antiqua" panose="02040602050305030304" pitchFamily="18" charset="0"/>
              </a:rPr>
              <a:t> </a:t>
            </a:r>
            <a:r>
              <a:rPr lang="en-GB" sz="1400" dirty="0" err="1">
                <a:latin typeface="Book Antiqua" panose="02040602050305030304" pitchFamily="18" charset="0"/>
              </a:rPr>
              <a:t>sy’n</a:t>
            </a:r>
            <a:r>
              <a:rPr lang="en-GB" sz="1400" dirty="0">
                <a:latin typeface="Book Antiqua" panose="02040602050305030304" pitchFamily="18" charset="0"/>
              </a:rPr>
              <a:t> </a:t>
            </a:r>
            <a:r>
              <a:rPr lang="en-GB" sz="1400" dirty="0" err="1">
                <a:latin typeface="Book Antiqua" panose="02040602050305030304" pitchFamily="18" charset="0"/>
              </a:rPr>
              <a:t>dangos</a:t>
            </a:r>
            <a:r>
              <a:rPr lang="en-GB" sz="1400" dirty="0">
                <a:latin typeface="Book Antiqua" panose="02040602050305030304" pitchFamily="18" charset="0"/>
              </a:rPr>
              <a:t> </a:t>
            </a:r>
            <a:r>
              <a:rPr lang="en-GB" sz="1400" dirty="0" err="1">
                <a:latin typeface="Book Antiqua" panose="02040602050305030304" pitchFamily="18" charset="0"/>
              </a:rPr>
              <a:t>ei</a:t>
            </a:r>
            <a:r>
              <a:rPr lang="en-GB" sz="1400" dirty="0">
                <a:latin typeface="Book Antiqua" panose="02040602050305030304" pitchFamily="18" charset="0"/>
              </a:rPr>
              <a:t> bod </a:t>
            </a:r>
            <a:r>
              <a:rPr lang="en-GB" sz="1400" dirty="0" err="1">
                <a:latin typeface="Book Antiqua" panose="02040602050305030304" pitchFamily="18" charset="0"/>
              </a:rPr>
              <a:t>hi’n</a:t>
            </a:r>
            <a:r>
              <a:rPr lang="en-GB" sz="1400" dirty="0">
                <a:latin typeface="Book Antiqua" panose="02040602050305030304" pitchFamily="18" charset="0"/>
              </a:rPr>
              <a:t> </a:t>
            </a:r>
            <a:r>
              <a:rPr lang="en-GB" sz="1400" dirty="0" err="1">
                <a:latin typeface="Book Antiqua" panose="02040602050305030304" pitchFamily="18" charset="0"/>
              </a:rPr>
              <a:t>ardal</a:t>
            </a:r>
            <a:r>
              <a:rPr lang="en-GB" sz="1400" dirty="0">
                <a:latin typeface="Book Antiqua" panose="02040602050305030304" pitchFamily="18" charset="0"/>
              </a:rPr>
              <a:t> </a:t>
            </a:r>
            <a:r>
              <a:rPr lang="en-GB" sz="1400" dirty="0" err="1">
                <a:latin typeface="Book Antiqua" panose="02040602050305030304" pitchFamily="18" charset="0"/>
              </a:rPr>
              <a:t>wledig</a:t>
            </a:r>
            <a:r>
              <a:rPr lang="en-GB" sz="1400" dirty="0">
                <a:latin typeface="Book Antiqua" panose="02040602050305030304" pitchFamily="18" charset="0"/>
              </a:rPr>
              <a:t>?  </a:t>
            </a: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en-GB" sz="1400" dirty="0">
                <a:latin typeface="Book Antiqua" panose="02040602050305030304" pitchFamily="18" charset="0"/>
              </a:rPr>
              <a:t>Pa </a:t>
            </a:r>
            <a:r>
              <a:rPr lang="en-GB" sz="1400" dirty="0" err="1">
                <a:latin typeface="Book Antiqua" panose="02040602050305030304" pitchFamily="18" charset="0"/>
              </a:rPr>
              <a:t>luniau</a:t>
            </a:r>
            <a:r>
              <a:rPr lang="en-GB" sz="1400" dirty="0">
                <a:latin typeface="Book Antiqua" panose="02040602050305030304" pitchFamily="18" charset="0"/>
              </a:rPr>
              <a:t> </a:t>
            </a:r>
            <a:r>
              <a:rPr lang="en-GB" sz="1400" dirty="0" err="1">
                <a:latin typeface="Book Antiqua" panose="02040602050305030304" pitchFamily="18" charset="0"/>
              </a:rPr>
              <a:t>sy’n</a:t>
            </a:r>
            <a:r>
              <a:rPr lang="en-GB" sz="1400" dirty="0">
                <a:latin typeface="Book Antiqua" panose="02040602050305030304" pitchFamily="18" charset="0"/>
              </a:rPr>
              <a:t> </a:t>
            </a:r>
            <a:r>
              <a:rPr lang="en-GB" sz="1400" dirty="0" err="1">
                <a:latin typeface="Book Antiqua" panose="02040602050305030304" pitchFamily="18" charset="0"/>
              </a:rPr>
              <a:t>portreadu</a:t>
            </a:r>
            <a:r>
              <a:rPr lang="en-GB" sz="1400" dirty="0">
                <a:latin typeface="Book Antiqua" panose="02040602050305030304" pitchFamily="18" charset="0"/>
              </a:rPr>
              <a:t> </a:t>
            </a:r>
            <a:r>
              <a:rPr lang="en-GB" sz="1400" dirty="0" err="1">
                <a:latin typeface="Book Antiqua" panose="02040602050305030304" pitchFamily="18" charset="0"/>
              </a:rPr>
              <a:t>pentref</a:t>
            </a:r>
            <a:r>
              <a:rPr lang="en-GB" sz="1400" dirty="0">
                <a:latin typeface="Book Antiqua" panose="02040602050305030304" pitchFamily="18" charset="0"/>
              </a:rPr>
              <a:t> </a:t>
            </a:r>
            <a:r>
              <a:rPr lang="en-GB" sz="1400" dirty="0" err="1">
                <a:latin typeface="Book Antiqua" panose="02040602050305030304" pitchFamily="18" charset="0"/>
              </a:rPr>
              <a:t>croesawgar</a:t>
            </a:r>
            <a:r>
              <a:rPr lang="en-GB" sz="1400" dirty="0">
                <a:latin typeface="Book Antiqua" panose="02040602050305030304" pitchFamily="18" charset="0"/>
              </a:rPr>
              <a:t>?</a:t>
            </a: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en-GB" sz="1400" dirty="0" err="1">
                <a:latin typeface="Book Antiqua" panose="02040602050305030304" pitchFamily="18" charset="0"/>
              </a:rPr>
              <a:t>Disgrifiwch</a:t>
            </a:r>
            <a:r>
              <a:rPr lang="en-GB" sz="1400" dirty="0">
                <a:latin typeface="Book Antiqua" panose="02040602050305030304" pitchFamily="18" charset="0"/>
              </a:rPr>
              <a:t> y </a:t>
            </a:r>
            <a:r>
              <a:rPr lang="en-GB" sz="1400" dirty="0" err="1">
                <a:latin typeface="Book Antiqua" panose="02040602050305030304" pitchFamily="18" charset="0"/>
              </a:rPr>
              <a:t>lluniau</a:t>
            </a:r>
            <a:r>
              <a:rPr lang="en-GB" sz="1400" dirty="0">
                <a:latin typeface="Book Antiqua" panose="02040602050305030304" pitchFamily="18" charset="0"/>
              </a:rPr>
              <a:t> </a:t>
            </a:r>
            <a:r>
              <a:rPr lang="en-GB" sz="1400" dirty="0" err="1">
                <a:latin typeface="Book Antiqua" panose="02040602050305030304" pitchFamily="18" charset="0"/>
              </a:rPr>
              <a:t>gan</a:t>
            </a:r>
            <a:r>
              <a:rPr lang="en-GB" sz="1400" dirty="0">
                <a:latin typeface="Book Antiqua" panose="02040602050305030304" pitchFamily="18" charset="0"/>
              </a:rPr>
              <a:t> </a:t>
            </a:r>
            <a:r>
              <a:rPr lang="en-GB" sz="1400" dirty="0" err="1">
                <a:latin typeface="Book Antiqua" panose="02040602050305030304" pitchFamily="18" charset="0"/>
              </a:rPr>
              <a:t>ddefnyddio’r</a:t>
            </a:r>
            <a:r>
              <a:rPr lang="en-GB" sz="1400" dirty="0">
                <a:latin typeface="Book Antiqua" panose="02040602050305030304" pitchFamily="18" charset="0"/>
              </a:rPr>
              <a:t> </a:t>
            </a:r>
            <a:r>
              <a:rPr lang="en-GB" sz="1400" dirty="0" err="1">
                <a:latin typeface="Book Antiqua" panose="02040602050305030304" pitchFamily="18" charset="0"/>
              </a:rPr>
              <a:t>termau</a:t>
            </a:r>
            <a:r>
              <a:rPr lang="en-GB" sz="1400" dirty="0">
                <a:latin typeface="Book Antiqua" panose="02040602050305030304" pitchFamily="18" charset="0"/>
              </a:rPr>
              <a:t> </a:t>
            </a:r>
            <a:r>
              <a:rPr lang="en-GB" sz="1400" dirty="0" err="1">
                <a:latin typeface="Book Antiqua" panose="02040602050305030304" pitchFamily="18" charset="0"/>
              </a:rPr>
              <a:t>canlynol</a:t>
            </a:r>
            <a:r>
              <a:rPr lang="en-GB" sz="1400" dirty="0">
                <a:latin typeface="Book Antiqua" panose="02040602050305030304" pitchFamily="18" charset="0"/>
              </a:rPr>
              <a:t>: </a:t>
            </a:r>
            <a:r>
              <a:rPr lang="en-GB" sz="1400" dirty="0" err="1">
                <a:latin typeface="Book Antiqua" panose="02040602050305030304" pitchFamily="18" charset="0"/>
              </a:rPr>
              <a:t>tir</a:t>
            </a:r>
            <a:r>
              <a:rPr lang="en-GB" sz="1400" dirty="0">
                <a:latin typeface="Book Antiqua" panose="02040602050305030304" pitchFamily="18" charset="0"/>
              </a:rPr>
              <a:t> </a:t>
            </a:r>
            <a:r>
              <a:rPr lang="en-GB" sz="1400" dirty="0" err="1">
                <a:latin typeface="Book Antiqua" panose="02040602050305030304" pitchFamily="18" charset="0"/>
              </a:rPr>
              <a:t>ffrwythlon</a:t>
            </a:r>
            <a:r>
              <a:rPr lang="en-GB" sz="1400" dirty="0">
                <a:latin typeface="Book Antiqua" panose="02040602050305030304" pitchFamily="18" charset="0"/>
              </a:rPr>
              <a:t>, </a:t>
            </a:r>
            <a:r>
              <a:rPr lang="en-GB" sz="1400" dirty="0" err="1">
                <a:latin typeface="Book Antiqua" panose="02040602050305030304" pitchFamily="18" charset="0"/>
              </a:rPr>
              <a:t>bywyd</a:t>
            </a:r>
            <a:r>
              <a:rPr lang="en-GB" sz="1400" dirty="0">
                <a:latin typeface="Book Antiqua" panose="02040602050305030304" pitchFamily="18" charset="0"/>
              </a:rPr>
              <a:t> </a:t>
            </a:r>
            <a:r>
              <a:rPr lang="en-GB" sz="1400" dirty="0" err="1">
                <a:latin typeface="Book Antiqua" panose="02040602050305030304" pitchFamily="18" charset="0"/>
              </a:rPr>
              <a:t>gwyllt</a:t>
            </a:r>
            <a:r>
              <a:rPr lang="en-GB" sz="1400" dirty="0">
                <a:latin typeface="Book Antiqua" panose="02040602050305030304" pitchFamily="18" charset="0"/>
              </a:rPr>
              <a:t>, </a:t>
            </a: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en-GB" sz="1400" dirty="0" err="1">
                <a:latin typeface="Book Antiqua" panose="02040602050305030304" pitchFamily="18" charset="0"/>
              </a:rPr>
              <a:t>ardal</a:t>
            </a:r>
            <a:r>
              <a:rPr lang="en-GB" sz="1400" dirty="0">
                <a:latin typeface="Book Antiqua" panose="02040602050305030304" pitchFamily="18" charset="0"/>
              </a:rPr>
              <a:t> </a:t>
            </a:r>
            <a:r>
              <a:rPr lang="en-GB" sz="1400" dirty="0" err="1">
                <a:latin typeface="Book Antiqua" panose="02040602050305030304" pitchFamily="18" charset="0"/>
              </a:rPr>
              <a:t>llydan</a:t>
            </a:r>
            <a:r>
              <a:rPr lang="en-GB" sz="1400" dirty="0">
                <a:latin typeface="Book Antiqua" panose="02040602050305030304" pitchFamily="18" charset="0"/>
              </a:rPr>
              <a:t> </a:t>
            </a:r>
            <a:r>
              <a:rPr lang="en-GB" sz="1400" dirty="0" err="1">
                <a:latin typeface="Book Antiqua" panose="02040602050305030304" pitchFamily="18" charset="0"/>
              </a:rPr>
              <a:t>agored</a:t>
            </a:r>
            <a:r>
              <a:rPr lang="en-GB" sz="1400" dirty="0">
                <a:latin typeface="Book Antiqua" panose="02040602050305030304" pitchFamily="18" charset="0"/>
              </a:rPr>
              <a:t>, </a:t>
            </a:r>
            <a:r>
              <a:rPr lang="en-GB" sz="1400" dirty="0" err="1">
                <a:latin typeface="Book Antiqua" panose="02040602050305030304" pitchFamily="18" charset="0"/>
              </a:rPr>
              <a:t>tir</a:t>
            </a:r>
            <a:r>
              <a:rPr lang="en-GB" sz="1400" dirty="0">
                <a:latin typeface="Book Antiqua" panose="02040602050305030304" pitchFamily="18" charset="0"/>
              </a:rPr>
              <a:t> </a:t>
            </a:r>
            <a:r>
              <a:rPr lang="en-GB" sz="1400" dirty="0" err="1">
                <a:latin typeface="Book Antiqua" panose="02040602050305030304" pitchFamily="18" charset="0"/>
              </a:rPr>
              <a:t>garw</a:t>
            </a:r>
            <a:r>
              <a:rPr lang="en-GB" sz="1400" dirty="0">
                <a:latin typeface="Book Antiqua" panose="02040602050305030304" pitchFamily="18" charset="0"/>
              </a:rPr>
              <a:t>, </a:t>
            </a:r>
            <a:r>
              <a:rPr lang="en-GB" sz="1400" dirty="0" err="1">
                <a:latin typeface="Book Antiqua" panose="02040602050305030304" pitchFamily="18" charset="0"/>
              </a:rPr>
              <a:t>newid</a:t>
            </a:r>
            <a:r>
              <a:rPr lang="en-GB" sz="1400" dirty="0">
                <a:latin typeface="Book Antiqua" panose="02040602050305030304" pitchFamily="18" charset="0"/>
              </a:rPr>
              <a:t> </a:t>
            </a:r>
            <a:r>
              <a:rPr lang="en-GB" sz="1400" dirty="0" err="1">
                <a:latin typeface="Book Antiqua" panose="02040602050305030304" pitchFamily="18" charset="0"/>
              </a:rPr>
              <a:t>yn</a:t>
            </a:r>
            <a:r>
              <a:rPr lang="en-GB" sz="1400" dirty="0">
                <a:latin typeface="Book Antiqua" panose="02040602050305030304" pitchFamily="18" charset="0"/>
              </a:rPr>
              <a:t> </a:t>
            </a:r>
            <a:r>
              <a:rPr lang="en-GB" sz="1400" dirty="0" err="1">
                <a:latin typeface="Book Antiqua" panose="02040602050305030304" pitchFamily="18" charset="0"/>
              </a:rPr>
              <a:t>yr</a:t>
            </a:r>
            <a:r>
              <a:rPr lang="en-GB" sz="1400" dirty="0">
                <a:latin typeface="Book Antiqua" panose="02040602050305030304" pitchFamily="18" charset="0"/>
              </a:rPr>
              <a:t> </a:t>
            </a:r>
            <a:r>
              <a:rPr lang="en-GB" sz="1400" dirty="0" err="1">
                <a:latin typeface="Book Antiqua" panose="02040602050305030304" pitchFamily="18" charset="0"/>
              </a:rPr>
              <a:t>amgylchedd</a:t>
            </a:r>
            <a:r>
              <a:rPr lang="en-GB" sz="1400" dirty="0">
                <a:latin typeface="Book Antiqua" panose="02040602050305030304" pitchFamily="18" charset="0"/>
              </a:rPr>
              <a:t>, </a:t>
            </a:r>
            <a:r>
              <a:rPr lang="en-GB" sz="1400" dirty="0" err="1">
                <a:latin typeface="Book Antiqua" panose="02040602050305030304" pitchFamily="18" charset="0"/>
              </a:rPr>
              <a:t>tymhorau</a:t>
            </a:r>
            <a:r>
              <a:rPr lang="en-GB" sz="1400" dirty="0">
                <a:latin typeface="Book Antiqua" panose="02040602050305030304" pitchFamily="18" charset="0"/>
              </a:rPr>
              <a:t> </a:t>
            </a:r>
            <a:r>
              <a:rPr lang="en-GB" sz="1400" dirty="0" err="1">
                <a:latin typeface="Book Antiqua" panose="02040602050305030304" pitchFamily="18" charset="0"/>
              </a:rPr>
              <a:t>gwahanol</a:t>
            </a:r>
            <a:r>
              <a:rPr lang="en-GB" sz="1400" dirty="0">
                <a:latin typeface="Book Antiqua" panose="02040602050305030304" pitchFamily="18" charset="0"/>
              </a:rPr>
              <a:t> a </a:t>
            </a:r>
            <a:r>
              <a:rPr lang="en-GB" sz="1400" dirty="0" err="1">
                <a:latin typeface="Book Antiqua" panose="02040602050305030304" pitchFamily="18" charset="0"/>
              </a:rPr>
              <a:t>diwydiannau</a:t>
            </a:r>
            <a:r>
              <a:rPr lang="en-GB" sz="1400" dirty="0">
                <a:latin typeface="Book Antiqua" panose="02040602050305030304" pitchFamily="18" charset="0"/>
              </a:rPr>
              <a:t>.</a:t>
            </a: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en-GB" sz="1400" dirty="0">
                <a:latin typeface="Book Antiqua" panose="02040602050305030304" pitchFamily="18" charset="0"/>
              </a:rPr>
              <a:t>Beth </a:t>
            </a:r>
            <a:r>
              <a:rPr lang="en-GB" sz="1400" dirty="0" err="1">
                <a:latin typeface="Book Antiqua" panose="02040602050305030304" pitchFamily="18" charset="0"/>
              </a:rPr>
              <a:t>sy’n</a:t>
            </a:r>
            <a:r>
              <a:rPr lang="en-GB" sz="1400" dirty="0">
                <a:latin typeface="Book Antiqua" panose="02040602050305030304" pitchFamily="18" charset="0"/>
              </a:rPr>
              <a:t> </a:t>
            </a:r>
            <a:r>
              <a:rPr lang="en-GB" sz="1400" dirty="0" err="1">
                <a:latin typeface="Book Antiqua" panose="02040602050305030304" pitchFamily="18" charset="0"/>
              </a:rPr>
              <a:t>mynd</a:t>
            </a:r>
            <a:r>
              <a:rPr lang="en-GB" sz="1400" dirty="0">
                <a:latin typeface="Book Antiqua" panose="02040602050305030304" pitchFamily="18" charset="0"/>
              </a:rPr>
              <a:t> </a:t>
            </a:r>
            <a:r>
              <a:rPr lang="en-GB" sz="1400" dirty="0" err="1">
                <a:latin typeface="Book Antiqua" panose="02040602050305030304" pitchFamily="18" charset="0"/>
              </a:rPr>
              <a:t>trwy</a:t>
            </a:r>
            <a:r>
              <a:rPr lang="en-GB" sz="1400" dirty="0">
                <a:latin typeface="Book Antiqua" panose="02040602050305030304" pitchFamily="18" charset="0"/>
              </a:rPr>
              <a:t> </a:t>
            </a:r>
            <a:r>
              <a:rPr lang="en-GB" sz="1400" dirty="0" err="1">
                <a:latin typeface="Book Antiqua" panose="02040602050305030304" pitchFamily="18" charset="0"/>
              </a:rPr>
              <a:t>feddwl</a:t>
            </a:r>
            <a:r>
              <a:rPr lang="en-GB" sz="1400" dirty="0">
                <a:latin typeface="Book Antiqua" panose="02040602050305030304" pitchFamily="18" charset="0"/>
              </a:rPr>
              <a:t> un </a:t>
            </a:r>
            <a:r>
              <a:rPr lang="en-GB" sz="1400" dirty="0" err="1">
                <a:latin typeface="Book Antiqua" panose="02040602050305030304" pitchFamily="18" charset="0"/>
              </a:rPr>
              <a:t>o’r</a:t>
            </a:r>
            <a:r>
              <a:rPr lang="en-GB" sz="1400" dirty="0">
                <a:latin typeface="Book Antiqua" panose="02040602050305030304" pitchFamily="18" charset="0"/>
              </a:rPr>
              <a:t> plant </a:t>
            </a:r>
            <a:r>
              <a:rPr lang="en-GB" sz="1400" dirty="0" err="1">
                <a:latin typeface="Book Antiqua" panose="02040602050305030304" pitchFamily="18" charset="0"/>
              </a:rPr>
              <a:t>yn</a:t>
            </a:r>
            <a:r>
              <a:rPr lang="en-GB" sz="1400" dirty="0">
                <a:latin typeface="Book Antiqua" panose="02040602050305030304" pitchFamily="18" charset="0"/>
              </a:rPr>
              <a:t> y </a:t>
            </a:r>
            <a:r>
              <a:rPr lang="en-GB" sz="1400" dirty="0" err="1">
                <a:latin typeface="Book Antiqua" panose="02040602050305030304" pitchFamily="18" charset="0"/>
              </a:rPr>
              <a:t>lluniau</a:t>
            </a:r>
            <a:r>
              <a:rPr lang="en-GB" sz="1400" dirty="0">
                <a:latin typeface="Book Antiqua" panose="02040602050305030304" pitchFamily="18" charset="0"/>
              </a:rPr>
              <a:t> ?</a:t>
            </a: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en-GB" sz="1400" dirty="0" err="1">
                <a:latin typeface="Book Antiqua" panose="02040602050305030304" pitchFamily="18" charset="0"/>
              </a:rPr>
              <a:t>Sut</a:t>
            </a:r>
            <a:r>
              <a:rPr lang="en-GB" sz="1400" dirty="0">
                <a:latin typeface="Book Antiqua" panose="02040602050305030304" pitchFamily="18" charset="0"/>
              </a:rPr>
              <a:t> </a:t>
            </a:r>
            <a:r>
              <a:rPr lang="en-GB" sz="1400" dirty="0" err="1">
                <a:latin typeface="Book Antiqua" panose="02040602050305030304" pitchFamily="18" charset="0"/>
              </a:rPr>
              <a:t>mae’r</a:t>
            </a:r>
            <a:r>
              <a:rPr lang="en-GB" sz="1400" dirty="0">
                <a:latin typeface="Book Antiqua" panose="02040602050305030304" pitchFamily="18" charset="0"/>
              </a:rPr>
              <a:t> </a:t>
            </a:r>
            <a:r>
              <a:rPr lang="en-GB" sz="1400" dirty="0" err="1">
                <a:latin typeface="Book Antiqua" panose="02040602050305030304" pitchFamily="18" charset="0"/>
              </a:rPr>
              <a:t>arwydd</a:t>
            </a:r>
            <a:r>
              <a:rPr lang="en-GB" sz="1400" dirty="0">
                <a:latin typeface="Book Antiqua" panose="02040602050305030304" pitchFamily="18" charset="0"/>
              </a:rPr>
              <a:t>  </a:t>
            </a:r>
            <a:r>
              <a:rPr lang="en-GB" sz="1400" dirty="0" err="1">
                <a:latin typeface="Book Antiqua" panose="02040602050305030304" pitchFamily="18" charset="0"/>
              </a:rPr>
              <a:t>yn</a:t>
            </a:r>
            <a:r>
              <a:rPr lang="en-GB" sz="1400" dirty="0">
                <a:latin typeface="Book Antiqua" panose="02040602050305030304" pitchFamily="18" charset="0"/>
              </a:rPr>
              <a:t> y </a:t>
            </a:r>
            <a:r>
              <a:rPr lang="en-GB" sz="1400" dirty="0" err="1">
                <a:latin typeface="Book Antiqua" panose="02040602050305030304" pitchFamily="18" charset="0"/>
              </a:rPr>
              <a:t>llun</a:t>
            </a:r>
            <a:r>
              <a:rPr lang="en-GB" sz="1400" dirty="0">
                <a:latin typeface="Book Antiqua" panose="02040602050305030304" pitchFamily="18" charset="0"/>
              </a:rPr>
              <a:t> </a:t>
            </a:r>
            <a:r>
              <a:rPr lang="en-GB" sz="1400" dirty="0" err="1">
                <a:latin typeface="Book Antiqua" panose="02040602050305030304" pitchFamily="18" charset="0"/>
              </a:rPr>
              <a:t>isod</a:t>
            </a:r>
            <a:r>
              <a:rPr lang="en-GB" sz="1400" dirty="0">
                <a:latin typeface="Book Antiqua" panose="02040602050305030304" pitchFamily="18" charset="0"/>
              </a:rPr>
              <a:t> </a:t>
            </a:r>
            <a:r>
              <a:rPr lang="en-GB" sz="1400" dirty="0" err="1">
                <a:latin typeface="Book Antiqua" panose="02040602050305030304" pitchFamily="18" charset="0"/>
              </a:rPr>
              <a:t>yn</a:t>
            </a:r>
            <a:r>
              <a:rPr lang="en-GB" sz="1400" dirty="0">
                <a:latin typeface="Book Antiqua" panose="02040602050305030304" pitchFamily="18" charset="0"/>
              </a:rPr>
              <a:t> </a:t>
            </a:r>
            <a:r>
              <a:rPr lang="en-GB" sz="1400" dirty="0" err="1">
                <a:latin typeface="Book Antiqua" panose="02040602050305030304" pitchFamily="18" charset="0"/>
              </a:rPr>
              <a:t>gwneud</a:t>
            </a:r>
            <a:r>
              <a:rPr lang="en-GB" sz="1400" dirty="0">
                <a:latin typeface="Book Antiqua" panose="02040602050305030304" pitchFamily="18" charset="0"/>
              </a:rPr>
              <a:t> i chi </a:t>
            </a:r>
            <a:r>
              <a:rPr lang="en-GB" sz="1400" dirty="0" err="1">
                <a:latin typeface="Book Antiqua" panose="02040602050305030304" pitchFamily="18" charset="0"/>
              </a:rPr>
              <a:t>deimlo</a:t>
            </a:r>
            <a:r>
              <a:rPr lang="en-GB" sz="1400" dirty="0">
                <a:latin typeface="Book Antiqua" panose="02040602050305030304" pitchFamily="18" charset="0"/>
              </a:rPr>
              <a:t>?  Beth </a:t>
            </a:r>
            <a:r>
              <a:rPr lang="en-GB" sz="1400" dirty="0" err="1">
                <a:latin typeface="Book Antiqua" panose="02040602050305030304" pitchFamily="18" charset="0"/>
              </a:rPr>
              <a:t>mae’r</a:t>
            </a:r>
            <a:r>
              <a:rPr lang="en-GB" sz="1400" dirty="0">
                <a:latin typeface="Book Antiqua" panose="02040602050305030304" pitchFamily="18" charset="0"/>
              </a:rPr>
              <a:t> </a:t>
            </a:r>
            <a:r>
              <a:rPr lang="en-GB" sz="1400" dirty="0" err="1">
                <a:latin typeface="Book Antiqua" panose="02040602050305030304" pitchFamily="18" charset="0"/>
              </a:rPr>
              <a:t>arwydd</a:t>
            </a:r>
            <a:r>
              <a:rPr lang="en-GB" sz="1400" dirty="0">
                <a:latin typeface="Book Antiqua" panose="02040602050305030304" pitchFamily="18" charset="0"/>
              </a:rPr>
              <a:t> </a:t>
            </a:r>
            <a:r>
              <a:rPr lang="en-GB" sz="1400" dirty="0" err="1">
                <a:latin typeface="Book Antiqua" panose="02040602050305030304" pitchFamily="18" charset="0"/>
              </a:rPr>
              <a:t>yn</a:t>
            </a:r>
            <a:r>
              <a:rPr lang="en-GB" sz="1400" dirty="0">
                <a:latin typeface="Book Antiqua" panose="02040602050305030304" pitchFamily="18" charset="0"/>
              </a:rPr>
              <a:t> </a:t>
            </a:r>
            <a:r>
              <a:rPr lang="en-GB" sz="1400" dirty="0" err="1">
                <a:latin typeface="Book Antiqua" panose="02040602050305030304" pitchFamily="18" charset="0"/>
              </a:rPr>
              <a:t>ei</a:t>
            </a:r>
            <a:r>
              <a:rPr lang="en-GB" sz="1400" dirty="0">
                <a:latin typeface="Book Antiqua" panose="02040602050305030304" pitchFamily="18" charset="0"/>
              </a:rPr>
              <a:t> </a:t>
            </a:r>
            <a:r>
              <a:rPr lang="en-GB" sz="1400" dirty="0" err="1">
                <a:latin typeface="Book Antiqua" panose="02040602050305030304" pitchFamily="18" charset="0"/>
              </a:rPr>
              <a:t>awgrymu</a:t>
            </a:r>
            <a:r>
              <a:rPr lang="en-GB" sz="1400" dirty="0">
                <a:latin typeface="Book Antiqua" panose="02040602050305030304" pitchFamily="18" charset="0"/>
              </a:rPr>
              <a:t>?</a:t>
            </a:r>
          </a:p>
        </p:txBody>
      </p:sp>
      <p:sp>
        <p:nvSpPr>
          <p:cNvPr id="4" name="Striped Right Arrow 3"/>
          <p:cNvSpPr/>
          <p:nvPr/>
        </p:nvSpPr>
        <p:spPr>
          <a:xfrm rot="16200000">
            <a:off x="8198279" y="3251828"/>
            <a:ext cx="648072" cy="532040"/>
          </a:xfrm>
          <a:prstGeom prst="stripedRightArrow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956376" y="3841884"/>
            <a:ext cx="1163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 err="1" smtClean="0"/>
              <a:t>Dilynwch</a:t>
            </a:r>
            <a:r>
              <a:rPr lang="en-GB" sz="1400" i="1" dirty="0" smtClean="0"/>
              <a:t> </a:t>
            </a:r>
            <a:r>
              <a:rPr lang="en-GB" sz="1400" i="1" dirty="0" err="1" smtClean="0"/>
              <a:t>daith</a:t>
            </a:r>
            <a:r>
              <a:rPr lang="en-GB" sz="1400" i="1" dirty="0" smtClean="0"/>
              <a:t> </a:t>
            </a:r>
            <a:r>
              <a:rPr lang="en-GB" sz="1400" i="1" dirty="0" err="1" smtClean="0"/>
              <a:t>yr</a:t>
            </a:r>
            <a:r>
              <a:rPr lang="en-GB" sz="1400" i="1" dirty="0" smtClean="0"/>
              <a:t> </a:t>
            </a:r>
            <a:r>
              <a:rPr lang="en-GB" sz="1400" i="1" dirty="0" err="1" smtClean="0"/>
              <a:t>afon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173208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8460432" y="6165304"/>
            <a:ext cx="432048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7" descr="E:\Lluniau Tryweryn\Wedi'i cywasgu\Y Cw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4669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irwed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91391" y="260648"/>
            <a:ext cx="1224136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12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8460432" y="6165304"/>
            <a:ext cx="432048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E:\Celyn i CBAC\TIRWEDD\Screen shot 2014-04-03 at 09.51.3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" y="-6097"/>
            <a:ext cx="6151403" cy="688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hyddid cyn y bodd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48264" y="260648"/>
            <a:ext cx="1384920" cy="138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7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8460432" y="6165304"/>
            <a:ext cx="432048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4" descr="E:\Celyn i CBAC\TIRWEDD\SwyddfaBost Ysgol TaiBrynHyfryd 985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91"/>
            <a:ext cx="6372200" cy="686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90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E:\Celyn i CBAC\TIRWEDD\Ffordd i'r Pentref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47" y="-169748"/>
            <a:ext cx="9161747" cy="702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8460432" y="6165304"/>
            <a:ext cx="432048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88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8460432" y="6165304"/>
            <a:ext cx="432048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5" descr="E:\Celyn i CBAC\TIRWEDD\Newid Byd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675"/>
            <a:ext cx="7092280" cy="689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7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8460432" y="6165304"/>
            <a:ext cx="432048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E:\Celyn i CBAC\TIRWEDD\Turio Graea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" y="0"/>
            <a:ext cx="7590037" cy="686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55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8460432" y="6165304"/>
            <a:ext cx="432048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79512" y="188640"/>
            <a:ext cx="799288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err="1"/>
              <a:t>Sut</a:t>
            </a:r>
            <a:r>
              <a:rPr lang="en-GB" sz="2800" dirty="0"/>
              <a:t> </a:t>
            </a:r>
            <a:r>
              <a:rPr lang="en-GB" sz="2800" dirty="0" err="1" smtClean="0"/>
              <a:t>byddech</a:t>
            </a:r>
            <a:r>
              <a:rPr lang="en-GB" sz="2800" dirty="0" smtClean="0"/>
              <a:t> </a:t>
            </a:r>
            <a:r>
              <a:rPr lang="en-GB" sz="2800" dirty="0" err="1"/>
              <a:t>chi’n</a:t>
            </a:r>
            <a:r>
              <a:rPr lang="en-GB" sz="2800" dirty="0"/>
              <a:t> </a:t>
            </a:r>
            <a:r>
              <a:rPr lang="en-GB" sz="2800" dirty="0" err="1"/>
              <a:t>disgrifio</a:t>
            </a:r>
            <a:r>
              <a:rPr lang="en-GB" sz="2800" dirty="0"/>
              <a:t> </a:t>
            </a:r>
            <a:r>
              <a:rPr lang="en-GB" sz="2800" dirty="0" err="1"/>
              <a:t>tirwedd</a:t>
            </a:r>
            <a:r>
              <a:rPr lang="en-GB" sz="2800" dirty="0"/>
              <a:t> </a:t>
            </a:r>
            <a:r>
              <a:rPr lang="en-GB" sz="2800" dirty="0" err="1"/>
              <a:t>Capel</a:t>
            </a:r>
            <a:r>
              <a:rPr lang="en-GB" sz="2800" dirty="0"/>
              <a:t> </a:t>
            </a:r>
            <a:r>
              <a:rPr lang="en-GB" sz="2800" dirty="0" err="1"/>
              <a:t>Celyn</a:t>
            </a:r>
            <a:r>
              <a:rPr lang="en-GB" sz="2800" dirty="0"/>
              <a:t> </a:t>
            </a:r>
            <a:r>
              <a:rPr lang="en-GB" sz="2800" dirty="0" err="1"/>
              <a:t>cyn</a:t>
            </a:r>
            <a:r>
              <a:rPr lang="en-GB" sz="2800" dirty="0"/>
              <a:t> y </a:t>
            </a:r>
            <a:r>
              <a:rPr lang="en-GB" sz="2800" dirty="0" err="1"/>
              <a:t>chwalu</a:t>
            </a:r>
            <a:r>
              <a:rPr lang="en-GB" sz="2800" dirty="0"/>
              <a:t> (</a:t>
            </a:r>
            <a:r>
              <a:rPr lang="en-GB" sz="2800" dirty="0" err="1"/>
              <a:t>uchod</a:t>
            </a:r>
            <a:r>
              <a:rPr lang="en-GB" sz="2800" dirty="0"/>
              <a:t>) ac </a:t>
            </a:r>
            <a:r>
              <a:rPr lang="en-GB" sz="2800" dirty="0" err="1"/>
              <a:t>yn</a:t>
            </a:r>
            <a:r>
              <a:rPr lang="en-GB" sz="2800" dirty="0"/>
              <a:t> </a:t>
            </a:r>
            <a:r>
              <a:rPr lang="en-GB" sz="2800" dirty="0" err="1"/>
              <a:t>ystod</a:t>
            </a:r>
            <a:r>
              <a:rPr lang="en-GB" sz="2800" dirty="0"/>
              <a:t> y </a:t>
            </a:r>
            <a:r>
              <a:rPr lang="en-GB" sz="2800" dirty="0" err="1"/>
              <a:t>chwalu</a:t>
            </a:r>
            <a:r>
              <a:rPr lang="en-GB" sz="2800" dirty="0"/>
              <a:t> (</a:t>
            </a:r>
            <a:r>
              <a:rPr lang="en-GB" sz="2800" dirty="0" err="1"/>
              <a:t>isod</a:t>
            </a:r>
            <a:r>
              <a:rPr lang="en-GB" sz="2800" dirty="0"/>
              <a:t>)?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Pa </a:t>
            </a:r>
            <a:r>
              <a:rPr lang="en-GB" sz="2800" dirty="0" err="1"/>
              <a:t>dystiolaeth</a:t>
            </a:r>
            <a:r>
              <a:rPr lang="en-GB" sz="2800" dirty="0"/>
              <a:t> </a:t>
            </a:r>
            <a:r>
              <a:rPr lang="en-GB" sz="2800" dirty="0" err="1"/>
              <a:t>sy’n</a:t>
            </a:r>
            <a:r>
              <a:rPr lang="en-GB" sz="2800" dirty="0"/>
              <a:t> </a:t>
            </a:r>
            <a:r>
              <a:rPr lang="en-GB" sz="2800" dirty="0" err="1"/>
              <a:t>dangos</a:t>
            </a:r>
            <a:r>
              <a:rPr lang="en-GB" sz="2800" dirty="0"/>
              <a:t> </a:t>
            </a:r>
            <a:r>
              <a:rPr lang="en-GB" sz="2800" dirty="0" err="1" smtClean="0"/>
              <a:t>ei</a:t>
            </a:r>
            <a:r>
              <a:rPr lang="en-GB" sz="2800" dirty="0" smtClean="0"/>
              <a:t> bod </a:t>
            </a:r>
            <a:r>
              <a:rPr lang="en-GB" sz="2800" dirty="0" err="1"/>
              <a:t>hi’n</a:t>
            </a:r>
            <a:r>
              <a:rPr lang="en-GB" sz="2800" dirty="0"/>
              <a:t> </a:t>
            </a:r>
            <a:r>
              <a:rPr lang="en-GB" sz="2800" dirty="0" err="1"/>
              <a:t>ardal</a:t>
            </a:r>
            <a:r>
              <a:rPr lang="en-GB" sz="2800" dirty="0"/>
              <a:t> </a:t>
            </a:r>
            <a:r>
              <a:rPr lang="en-GB" sz="2800" dirty="0" err="1"/>
              <a:t>wledig</a:t>
            </a:r>
            <a:r>
              <a:rPr lang="en-GB" sz="2800" dirty="0"/>
              <a:t>?  </a:t>
            </a: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Pa </a:t>
            </a:r>
            <a:r>
              <a:rPr lang="en-GB" sz="2800" dirty="0" err="1"/>
              <a:t>luniau</a:t>
            </a:r>
            <a:r>
              <a:rPr lang="en-GB" sz="2800" dirty="0"/>
              <a:t> </a:t>
            </a:r>
            <a:r>
              <a:rPr lang="en-GB" sz="2800" dirty="0" err="1"/>
              <a:t>sy’n</a:t>
            </a:r>
            <a:r>
              <a:rPr lang="en-GB" sz="2800" dirty="0"/>
              <a:t> </a:t>
            </a:r>
            <a:r>
              <a:rPr lang="en-GB" sz="2800" dirty="0" err="1"/>
              <a:t>portreadu</a:t>
            </a:r>
            <a:r>
              <a:rPr lang="en-GB" sz="2800" dirty="0"/>
              <a:t> </a:t>
            </a:r>
            <a:r>
              <a:rPr lang="en-GB" sz="2800" dirty="0" err="1"/>
              <a:t>pentref</a:t>
            </a:r>
            <a:r>
              <a:rPr lang="en-GB" sz="2800" dirty="0"/>
              <a:t> </a:t>
            </a:r>
            <a:r>
              <a:rPr lang="en-GB" sz="2800" dirty="0" err="1"/>
              <a:t>croesawgar</a:t>
            </a:r>
            <a:r>
              <a:rPr lang="en-GB" sz="2800" dirty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err="1"/>
              <a:t>Disgrifiwch</a:t>
            </a:r>
            <a:r>
              <a:rPr lang="en-GB" sz="2800" dirty="0"/>
              <a:t> y </a:t>
            </a:r>
            <a:r>
              <a:rPr lang="en-GB" sz="2800" dirty="0" err="1"/>
              <a:t>lluniau</a:t>
            </a:r>
            <a:r>
              <a:rPr lang="en-GB" sz="2800" dirty="0"/>
              <a:t> </a:t>
            </a:r>
            <a:r>
              <a:rPr lang="en-GB" sz="2800" dirty="0" err="1"/>
              <a:t>gan</a:t>
            </a:r>
            <a:r>
              <a:rPr lang="en-GB" sz="2800" dirty="0"/>
              <a:t> </a:t>
            </a:r>
            <a:r>
              <a:rPr lang="en-GB" sz="2800" dirty="0" err="1"/>
              <a:t>ddefnyddio’r</a:t>
            </a:r>
            <a:r>
              <a:rPr lang="en-GB" sz="2800" dirty="0"/>
              <a:t> </a:t>
            </a:r>
            <a:r>
              <a:rPr lang="en-GB" sz="2800" dirty="0" err="1"/>
              <a:t>termau</a:t>
            </a:r>
            <a:r>
              <a:rPr lang="en-GB" sz="2800" dirty="0"/>
              <a:t> </a:t>
            </a:r>
            <a:r>
              <a:rPr lang="en-GB" sz="2800" dirty="0" err="1"/>
              <a:t>canlynol</a:t>
            </a:r>
            <a:r>
              <a:rPr lang="en-GB" sz="2800" dirty="0"/>
              <a:t>: </a:t>
            </a:r>
            <a:r>
              <a:rPr lang="en-GB" sz="2800" dirty="0" err="1"/>
              <a:t>tir</a:t>
            </a:r>
            <a:r>
              <a:rPr lang="en-GB" sz="2800" dirty="0"/>
              <a:t> </a:t>
            </a:r>
            <a:r>
              <a:rPr lang="en-GB" sz="2800" dirty="0" err="1"/>
              <a:t>ffrwythlon</a:t>
            </a:r>
            <a:r>
              <a:rPr lang="en-GB" sz="2800" dirty="0"/>
              <a:t>, </a:t>
            </a:r>
            <a:r>
              <a:rPr lang="en-GB" sz="2800" dirty="0" err="1"/>
              <a:t>bywyd</a:t>
            </a:r>
            <a:r>
              <a:rPr lang="en-GB" sz="2800" dirty="0"/>
              <a:t> </a:t>
            </a:r>
            <a:r>
              <a:rPr lang="en-GB" sz="2800" dirty="0" err="1"/>
              <a:t>gwyllt</a:t>
            </a:r>
            <a:r>
              <a:rPr lang="en-GB" sz="2800" dirty="0"/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err="1"/>
              <a:t>ardal</a:t>
            </a:r>
            <a:r>
              <a:rPr lang="en-GB" sz="2800" dirty="0"/>
              <a:t> </a:t>
            </a:r>
            <a:r>
              <a:rPr lang="en-GB" sz="2800" dirty="0" err="1"/>
              <a:t>llydan</a:t>
            </a:r>
            <a:r>
              <a:rPr lang="en-GB" sz="2800" dirty="0"/>
              <a:t> </a:t>
            </a:r>
            <a:r>
              <a:rPr lang="en-GB" sz="2800" dirty="0" err="1"/>
              <a:t>agored</a:t>
            </a:r>
            <a:r>
              <a:rPr lang="en-GB" sz="2800" dirty="0"/>
              <a:t>, </a:t>
            </a:r>
            <a:r>
              <a:rPr lang="en-GB" sz="2800" dirty="0" err="1"/>
              <a:t>tir</a:t>
            </a:r>
            <a:r>
              <a:rPr lang="en-GB" sz="2800" dirty="0"/>
              <a:t> </a:t>
            </a:r>
            <a:r>
              <a:rPr lang="en-GB" sz="2800" dirty="0" err="1"/>
              <a:t>garw</a:t>
            </a:r>
            <a:r>
              <a:rPr lang="en-GB" sz="2800" dirty="0"/>
              <a:t>, </a:t>
            </a:r>
            <a:r>
              <a:rPr lang="en-GB" sz="2800" dirty="0" err="1"/>
              <a:t>newid</a:t>
            </a:r>
            <a:r>
              <a:rPr lang="en-GB" sz="2800" dirty="0"/>
              <a:t> </a:t>
            </a:r>
            <a:r>
              <a:rPr lang="en-GB" sz="2800" dirty="0" err="1"/>
              <a:t>yn</a:t>
            </a:r>
            <a:r>
              <a:rPr lang="en-GB" sz="2800" dirty="0"/>
              <a:t> </a:t>
            </a:r>
            <a:r>
              <a:rPr lang="en-GB" sz="2800" dirty="0" err="1"/>
              <a:t>yr</a:t>
            </a:r>
            <a:r>
              <a:rPr lang="en-GB" sz="2800" dirty="0"/>
              <a:t> </a:t>
            </a:r>
            <a:r>
              <a:rPr lang="en-GB" sz="2800" dirty="0" err="1"/>
              <a:t>amgylchedd</a:t>
            </a:r>
            <a:r>
              <a:rPr lang="en-GB" sz="2800" dirty="0"/>
              <a:t>, </a:t>
            </a:r>
            <a:r>
              <a:rPr lang="en-GB" sz="2800" dirty="0" err="1"/>
              <a:t>tymhorau</a:t>
            </a:r>
            <a:r>
              <a:rPr lang="en-GB" sz="2800" dirty="0"/>
              <a:t> </a:t>
            </a:r>
            <a:r>
              <a:rPr lang="en-GB" sz="2800" dirty="0" err="1"/>
              <a:t>gwahanol</a:t>
            </a:r>
            <a:r>
              <a:rPr lang="en-GB" sz="2800" dirty="0"/>
              <a:t> a </a:t>
            </a:r>
            <a:r>
              <a:rPr lang="en-GB" sz="2800" dirty="0" err="1" smtClean="0"/>
              <a:t>diwydiannau</a:t>
            </a:r>
            <a:r>
              <a:rPr lang="en-GB" sz="28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Beth </a:t>
            </a:r>
            <a:r>
              <a:rPr lang="en-GB" sz="2800" dirty="0" err="1"/>
              <a:t>sy’n</a:t>
            </a:r>
            <a:r>
              <a:rPr lang="en-GB" sz="2800" dirty="0"/>
              <a:t> </a:t>
            </a:r>
            <a:r>
              <a:rPr lang="en-GB" sz="2800" dirty="0" err="1"/>
              <a:t>mynd</a:t>
            </a:r>
            <a:r>
              <a:rPr lang="en-GB" sz="2800" dirty="0"/>
              <a:t> </a:t>
            </a:r>
            <a:r>
              <a:rPr lang="en-GB" sz="2800" dirty="0" err="1"/>
              <a:t>trwy</a:t>
            </a:r>
            <a:r>
              <a:rPr lang="en-GB" sz="2800" dirty="0"/>
              <a:t> </a:t>
            </a:r>
            <a:r>
              <a:rPr lang="en-GB" sz="2800" dirty="0" err="1"/>
              <a:t>feddwl</a:t>
            </a:r>
            <a:r>
              <a:rPr lang="en-GB" sz="2800" dirty="0"/>
              <a:t> un </a:t>
            </a:r>
            <a:r>
              <a:rPr lang="en-GB" sz="2800" dirty="0" err="1"/>
              <a:t>o’r</a:t>
            </a:r>
            <a:r>
              <a:rPr lang="en-GB" sz="2800" dirty="0"/>
              <a:t> plant </a:t>
            </a:r>
            <a:r>
              <a:rPr lang="en-GB" sz="2800" dirty="0" err="1"/>
              <a:t>yn</a:t>
            </a:r>
            <a:r>
              <a:rPr lang="en-GB" sz="2800" dirty="0"/>
              <a:t> y </a:t>
            </a:r>
            <a:r>
              <a:rPr lang="en-GB" sz="2800" dirty="0" err="1"/>
              <a:t>lluniau</a:t>
            </a:r>
            <a:r>
              <a:rPr lang="en-GB" sz="2800" dirty="0"/>
              <a:t> 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err="1"/>
              <a:t>Sut</a:t>
            </a:r>
            <a:r>
              <a:rPr lang="en-GB" sz="2800" dirty="0"/>
              <a:t> </a:t>
            </a:r>
            <a:r>
              <a:rPr lang="en-GB" sz="2800" dirty="0" err="1"/>
              <a:t>mae’r</a:t>
            </a:r>
            <a:r>
              <a:rPr lang="en-GB" sz="2800" dirty="0"/>
              <a:t> </a:t>
            </a:r>
            <a:r>
              <a:rPr lang="en-GB" sz="2800" dirty="0" err="1"/>
              <a:t>arwydd</a:t>
            </a:r>
            <a:r>
              <a:rPr lang="en-GB" sz="2800" dirty="0"/>
              <a:t>  </a:t>
            </a:r>
            <a:r>
              <a:rPr lang="en-GB" sz="2800" dirty="0" err="1"/>
              <a:t>yn</a:t>
            </a:r>
            <a:r>
              <a:rPr lang="en-GB" sz="2800" dirty="0"/>
              <a:t> y </a:t>
            </a:r>
            <a:r>
              <a:rPr lang="en-GB" sz="2800" dirty="0" err="1"/>
              <a:t>llun</a:t>
            </a:r>
            <a:r>
              <a:rPr lang="en-GB" sz="2800" dirty="0"/>
              <a:t> </a:t>
            </a:r>
            <a:r>
              <a:rPr lang="en-GB" sz="2800" dirty="0" err="1"/>
              <a:t>isod</a:t>
            </a:r>
            <a:r>
              <a:rPr lang="en-GB" sz="2800" dirty="0"/>
              <a:t> </a:t>
            </a:r>
            <a:r>
              <a:rPr lang="en-GB" sz="2800" dirty="0" err="1"/>
              <a:t>yn</a:t>
            </a:r>
            <a:r>
              <a:rPr lang="en-GB" sz="2800" dirty="0"/>
              <a:t> </a:t>
            </a:r>
            <a:r>
              <a:rPr lang="en-GB" sz="2800" dirty="0" err="1"/>
              <a:t>gwneud</a:t>
            </a:r>
            <a:r>
              <a:rPr lang="en-GB" sz="2800" dirty="0"/>
              <a:t> </a:t>
            </a:r>
            <a:r>
              <a:rPr lang="en-GB" sz="2800" dirty="0" err="1"/>
              <a:t>i</a:t>
            </a:r>
            <a:r>
              <a:rPr lang="en-GB" sz="2800" dirty="0"/>
              <a:t> chi </a:t>
            </a:r>
            <a:r>
              <a:rPr lang="en-GB" sz="2800" dirty="0" err="1"/>
              <a:t>deimlo</a:t>
            </a:r>
            <a:r>
              <a:rPr lang="en-GB" sz="2800" dirty="0"/>
              <a:t>?  Beth </a:t>
            </a:r>
            <a:r>
              <a:rPr lang="en-GB" sz="2800" dirty="0" err="1"/>
              <a:t>mae’r</a:t>
            </a:r>
            <a:r>
              <a:rPr lang="en-GB" sz="2800" dirty="0"/>
              <a:t> </a:t>
            </a:r>
            <a:r>
              <a:rPr lang="en-GB" sz="2800" dirty="0" err="1"/>
              <a:t>arwydd</a:t>
            </a:r>
            <a:r>
              <a:rPr lang="en-GB" sz="2800" dirty="0"/>
              <a:t> </a:t>
            </a:r>
            <a:r>
              <a:rPr lang="en-GB" sz="2800" dirty="0" err="1"/>
              <a:t>yn</a:t>
            </a:r>
            <a:r>
              <a:rPr lang="en-GB" sz="2800" dirty="0"/>
              <a:t> </a:t>
            </a:r>
            <a:r>
              <a:rPr lang="en-GB" sz="2800" dirty="0" err="1" smtClean="0"/>
              <a:t>ei</a:t>
            </a:r>
            <a:r>
              <a:rPr lang="en-GB" sz="2800" dirty="0" smtClean="0"/>
              <a:t> </a:t>
            </a:r>
            <a:r>
              <a:rPr lang="en-GB" sz="2800" dirty="0" err="1" smtClean="0"/>
              <a:t>awgrymu</a:t>
            </a: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3295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208</Words>
  <Application>Microsoft Office PowerPoint</Application>
  <PresentationFormat>Sioe Ar-sgrin (4:3)</PresentationFormat>
  <Paragraphs>17</Paragraphs>
  <Slides>8</Slides>
  <Notes>1</Notes>
  <HiddenSlides>0</HiddenSlides>
  <MMClips>2</MMClips>
  <ScaleCrop>false</ScaleCrop>
  <HeadingPairs>
    <vt:vector size="4" baseType="variant">
      <vt:variant>
        <vt:lpstr>Thema</vt:lpstr>
      </vt:variant>
      <vt:variant>
        <vt:i4>1</vt:i4>
      </vt:variant>
      <vt:variant>
        <vt:lpstr>Teitlau Sleidiau</vt:lpstr>
      </vt:variant>
      <vt:variant>
        <vt:i4>8</vt:i4>
      </vt:variant>
    </vt:vector>
  </HeadingPairs>
  <TitlesOfParts>
    <vt:vector size="9" baseType="lpstr">
      <vt:lpstr>Office Theme</vt:lpstr>
      <vt:lpstr>Cyflwyniad PowerPoint</vt:lpstr>
      <vt:lpstr>Cyflwyniad PowerPoint</vt:lpstr>
      <vt:lpstr>Cyflwyniad PowerPoint</vt:lpstr>
      <vt:lpstr>Cyflwyniad PowerPoint</vt:lpstr>
      <vt:lpstr>Cyflwyniad PowerPoint</vt:lpstr>
      <vt:lpstr>Cyflwyniad PowerPoint</vt:lpstr>
      <vt:lpstr>Cyflwyniad PowerPoint</vt:lpstr>
      <vt:lpstr>Cyflwyniad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WJEC</dc:creator>
  <cp:lastModifiedBy>WJEC</cp:lastModifiedBy>
  <cp:revision>38</cp:revision>
  <dcterms:created xsi:type="dcterms:W3CDTF">2014-04-03T08:56:10Z</dcterms:created>
  <dcterms:modified xsi:type="dcterms:W3CDTF">2014-11-11T17:48:57Z</dcterms:modified>
</cp:coreProperties>
</file>